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0"/>
  </p:notesMasterIdLst>
  <p:handoutMasterIdLst>
    <p:handoutMasterId r:id="rId21"/>
  </p:handoutMasterIdLst>
  <p:sldIdLst>
    <p:sldId id="547" r:id="rId2"/>
    <p:sldId id="550" r:id="rId3"/>
    <p:sldId id="746" r:id="rId4"/>
    <p:sldId id="748" r:id="rId5"/>
    <p:sldId id="777" r:id="rId6"/>
    <p:sldId id="780" r:id="rId7"/>
    <p:sldId id="779" r:id="rId8"/>
    <p:sldId id="778" r:id="rId9"/>
    <p:sldId id="781" r:id="rId10"/>
    <p:sldId id="782" r:id="rId11"/>
    <p:sldId id="786" r:id="rId12"/>
    <p:sldId id="784" r:id="rId13"/>
    <p:sldId id="785" r:id="rId14"/>
    <p:sldId id="562" r:id="rId15"/>
    <p:sldId id="554" r:id="rId16"/>
    <p:sldId id="745" r:id="rId17"/>
    <p:sldId id="552" r:id="rId18"/>
    <p:sldId id="553" r:id="rId19"/>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46"/>
            <p14:sldId id="748"/>
            <p14:sldId id="777"/>
            <p14:sldId id="780"/>
            <p14:sldId id="779"/>
            <p14:sldId id="778"/>
            <p14:sldId id="781"/>
            <p14:sldId id="782"/>
            <p14:sldId id="786"/>
            <p14:sldId id="784"/>
            <p14:sldId id="785"/>
            <p14:sldId id="562"/>
            <p14:sldId id="554"/>
            <p14:sldId id="745"/>
            <p14:sldId id="552"/>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984" autoAdjust="0"/>
    <p:restoredTop sz="94660"/>
  </p:normalViewPr>
  <p:slideViewPr>
    <p:cSldViewPr>
      <p:cViewPr varScale="1">
        <p:scale>
          <a:sx n="87" d="100"/>
          <a:sy n="87" d="100"/>
        </p:scale>
        <p:origin x="-2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2020-07-20</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7/20/2020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Logging execution</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Logging execution</a:t>
            </a:r>
            <a:endParaRPr lang="en-CA" sz="28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15546"/>
    </mc:Choice>
    <mc:Fallback>
      <p:transition spd="slow" advTm="15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p:txBody>
          <a:bodyPr/>
          <a:lstStyle/>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&gt;&gt;&gt; 30, 35, 32</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32</a:t>
            </a:r>
          </a:p>
          <a:p>
            <a:pPr marL="800100" lvl="2" indent="0">
              <a:buNone/>
            </a:pPr>
            <a:r>
              <a:rPr lang="en-CA" sz="1600" dirty="0" smtClean="0">
                <a:latin typeface="Consolas" panose="020B0609020204030204" pitchFamily="49" charset="0"/>
              </a:rPr>
              <a:t>Is </a:t>
            </a:r>
            <a:r>
              <a:rPr lang="en-CA" sz="1600" dirty="0">
                <a:latin typeface="Consolas" panose="020B0609020204030204" pitchFamily="49" charset="0"/>
              </a:rPr>
              <a:t>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 &gt;&gt;&gt; 33, 35, 33</a:t>
            </a:r>
          </a:p>
          <a:p>
            <a:pPr marL="800100" lvl="2" indent="0">
              <a:buNone/>
            </a:pPr>
            <a:r>
              <a:rPr lang="en-CA" sz="1600" dirty="0" smtClean="0">
                <a:latin typeface="Consolas" panose="020B0609020204030204" pitchFamily="49" charset="0"/>
              </a:rPr>
              <a:t>My guess is 33</a:t>
            </a:r>
          </a:p>
          <a:p>
            <a:pPr marL="800100" lvl="2" indent="0">
              <a:buNone/>
            </a:pPr>
            <a:r>
              <a:rPr lang="en-CA" sz="1600" dirty="0" smtClean="0">
                <a:latin typeface="Consolas" panose="020B0609020204030204" pitchFamily="49" charset="0"/>
              </a:rPr>
              <a:t>Is </a:t>
            </a:r>
            <a:r>
              <a:rPr lang="en-CA" sz="1600" dirty="0">
                <a:latin typeface="Consolas" panose="020B0609020204030204" pitchFamily="49" charset="0"/>
              </a:rPr>
              <a:t>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&gt;&gt;&gt; 34, 35, 34</a:t>
            </a:r>
            <a:endParaRPr lang="en-CA" sz="1600" dirty="0" smtClean="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34</a:t>
            </a:r>
          </a:p>
          <a:p>
            <a:pPr marL="800100" lvl="2" indent="0">
              <a:buNone/>
            </a:pPr>
            <a:r>
              <a:rPr lang="en-CA" sz="1600" dirty="0">
                <a:latin typeface="Consolas" panose="020B0609020204030204" pitchFamily="49" charset="0"/>
              </a:rPr>
              <a:t>Is 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US" sz="1600" dirty="0" smtClean="0">
                <a:latin typeface="Consolas" panose="020B0609020204030204" pitchFamily="49" charset="0"/>
              </a:rPr>
              <a:t> &gt;&gt;&gt; 35, 35, 34</a:t>
            </a:r>
            <a:endParaRPr lang="en-CA" sz="1600" dirty="0" smtClean="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a:t>
            </a:r>
            <a:r>
              <a:rPr lang="en-CA" sz="1600" dirty="0" smtClean="0">
                <a:latin typeface="Consolas" panose="020B0609020204030204" pitchFamily="49" charset="0"/>
              </a:rPr>
              <a:t>34</a:t>
            </a:r>
          </a:p>
          <a:p>
            <a:pPr marL="800100" lvl="2" indent="0">
              <a:buNone/>
            </a:pPr>
            <a:r>
              <a:rPr lang="en-CA" sz="1600" dirty="0">
                <a:latin typeface="Consolas" panose="020B0609020204030204" pitchFamily="49" charset="0"/>
              </a:rPr>
              <a:t>Is my guess low (-1), correct (0) or high (1)?</a:t>
            </a:r>
          </a:p>
        </p:txBody>
      </p:sp>
      <p:sp>
        <p:nvSpPr>
          <p:cNvPr id="9" name="Rectangle 8"/>
          <p:cNvSpPr/>
          <p:nvPr/>
        </p:nvSpPr>
        <p:spPr>
          <a:xfrm>
            <a:off x="6361314" y="3079560"/>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sp>
        <p:nvSpPr>
          <p:cNvPr id="10" name="Rectangle 9"/>
          <p:cNvSpPr/>
          <p:nvPr/>
        </p:nvSpPr>
        <p:spPr>
          <a:xfrm>
            <a:off x="6361314" y="3954542"/>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sp>
        <p:nvSpPr>
          <p:cNvPr id="12" name="Rectangle 11"/>
          <p:cNvSpPr/>
          <p:nvPr/>
        </p:nvSpPr>
        <p:spPr>
          <a:xfrm>
            <a:off x="6361314" y="2204578"/>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28945902"/>
      </p:ext>
    </p:extLst>
  </p:cSld>
  <p:clrMapOvr>
    <a:masterClrMapping/>
  </p:clrMapOvr>
  <mc:AlternateContent xmlns:mc="http://schemas.openxmlformats.org/markup-compatibility/2006">
    <mc:Choice xmlns:p14="http://schemas.microsoft.com/office/powerpoint/2010/main" Requires="p14">
      <p:transition spd="slow" p14:dur="2000" advTm="50387"/>
    </mc:Choice>
    <mc:Fallback>
      <p:transition spd="slow" advTm="50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13"/>
                </p:tgtEl>
              </p:cMediaNode>
            </p:audio>
          </p:childTnLst>
        </p:cTn>
      </p:par>
    </p:tnLst>
    <p:bldLst>
      <p:bldP spid="9" grpId="0"/>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p:txBody>
          <a:bodyPr/>
          <a:lstStyle/>
          <a:p>
            <a:r>
              <a:rPr lang="en-US" dirty="0" smtClean="0"/>
              <a:t>You determine the problem is with the guess:</a:t>
            </a:r>
          </a:p>
          <a:p>
            <a:pPr marL="0" indent="0">
              <a:buNone/>
            </a:pPr>
            <a:r>
              <a:rPr lang="en-US" dirty="0" smtClean="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guess{ lo/2 + hi/2 </a:t>
            </a:r>
            <a:r>
              <a:rPr lang="en-US" dirty="0" smtClean="0">
                <a:latin typeface="Consolas" panose="020B0609020204030204" pitchFamily="49" charset="0"/>
              </a:rPr>
              <a:t>};</a:t>
            </a:r>
          </a:p>
          <a:p>
            <a:pPr marL="0" indent="0">
              <a:buNone/>
            </a:pPr>
            <a:endParaRPr lang="en-US" dirty="0">
              <a:latin typeface="Consolas" panose="020B0609020204030204" pitchFamily="49" charset="0"/>
            </a:endParaRPr>
          </a:p>
          <a:p>
            <a:r>
              <a:rPr lang="en-US" dirty="0" smtClean="0"/>
              <a:t>You remember that division truncates,</a:t>
            </a:r>
          </a:p>
          <a:p>
            <a:pPr marL="0" indent="0">
              <a:buNone/>
            </a:pPr>
            <a:r>
              <a:rPr lang="en-US" dirty="0"/>
              <a:t>	</a:t>
            </a:r>
            <a:r>
              <a:rPr lang="en-US" dirty="0" smtClean="0"/>
              <a:t>so </a:t>
            </a:r>
            <a:r>
              <a:rPr lang="en-US" dirty="0" smtClean="0">
                <a:latin typeface="Consolas" panose="020B0609020204030204" pitchFamily="49" charset="0"/>
              </a:rPr>
              <a:t>35/2 + 35/2 </a:t>
            </a:r>
            <a:r>
              <a:rPr lang="en-US" dirty="0" smtClean="0"/>
              <a:t>evaluates to </a:t>
            </a:r>
            <a:r>
              <a:rPr lang="en-US" dirty="0" smtClean="0">
                <a:latin typeface="Consolas" panose="020B0609020204030204" pitchFamily="49" charset="0"/>
              </a:rPr>
              <a:t>17 + 17</a:t>
            </a:r>
            <a:r>
              <a:rPr lang="en-US" dirty="0" smtClean="0"/>
              <a:t> which equals </a:t>
            </a:r>
            <a:r>
              <a:rPr lang="en-US" dirty="0" smtClean="0">
                <a:latin typeface="Consolas" panose="020B0609020204030204" pitchFamily="49" charset="0"/>
              </a:rPr>
              <a:t>34</a:t>
            </a:r>
          </a:p>
          <a:p>
            <a:pPr marL="0" indent="0">
              <a:buNone/>
            </a:pPr>
            <a:endParaRPr lang="en-US" dirty="0"/>
          </a:p>
          <a:p>
            <a:r>
              <a:rPr lang="en-US" dirty="0"/>
              <a:t>You </a:t>
            </a:r>
            <a:r>
              <a:rPr lang="en-US" dirty="0" smtClean="0"/>
              <a:t>try the following, instead:</a:t>
            </a:r>
            <a:endParaRPr lang="en-US" dirty="0"/>
          </a:p>
          <a:p>
            <a:pPr marL="0" indent="0">
              <a:buNone/>
            </a:pPr>
            <a:r>
              <a:rPr lang="en-US" dirty="0">
                <a:latin typeface="Consolas" panose="020B0609020204030204" pitchFamily="49" charset="0"/>
              </a:rPr>
              <a:t>		 </a:t>
            </a:r>
            <a:r>
              <a:rPr lang="en-US" dirty="0" err="1">
                <a:latin typeface="Consolas" panose="020B0609020204030204" pitchFamily="49" charset="0"/>
              </a:rPr>
              <a:t>int</a:t>
            </a:r>
            <a:r>
              <a:rPr lang="en-US" dirty="0">
                <a:latin typeface="Consolas" panose="020B0609020204030204" pitchFamily="49" charset="0"/>
              </a:rPr>
              <a:t> guess{ </a:t>
            </a:r>
            <a:r>
              <a:rPr lang="en-US" dirty="0" smtClean="0">
                <a:latin typeface="Consolas" panose="020B0609020204030204" pitchFamily="49" charset="0"/>
              </a:rPr>
              <a:t>(lo + hi)/2 </a:t>
            </a:r>
            <a:r>
              <a:rPr lang="en-US" dirty="0">
                <a:latin typeface="Consolas" panose="020B0609020204030204" pitchFamily="49" charset="0"/>
              </a:rPr>
              <a:t>};</a:t>
            </a:r>
            <a:endParaRPr lang="en-US" dirty="0"/>
          </a:p>
          <a:p>
            <a:pPr marL="0" indent="0">
              <a:buNone/>
            </a:pP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39750702"/>
      </p:ext>
    </p:extLst>
  </p:cSld>
  <p:clrMapOvr>
    <a:masterClrMapping/>
  </p:clrMapOvr>
  <mc:AlternateContent xmlns:mc="http://schemas.openxmlformats.org/markup-compatibility/2006">
    <mc:Choice xmlns:p14="http://schemas.microsoft.com/office/powerpoint/2010/main" Requires="p14">
      <p:transition spd="slow" p14:dur="2000" advTm="64253"/>
    </mc:Choice>
    <mc:Fallback>
      <p:transition spd="slow" advTm="64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logging</a:t>
            </a:r>
            <a:endParaRPr lang="en-CA" dirty="0"/>
          </a:p>
        </p:txBody>
      </p:sp>
      <p:sp>
        <p:nvSpPr>
          <p:cNvPr id="3" name="Content Placeholder 2"/>
          <p:cNvSpPr>
            <a:spLocks noGrp="1"/>
          </p:cNvSpPr>
          <p:nvPr>
            <p:ph idx="1"/>
          </p:nvPr>
        </p:nvSpPr>
        <p:spPr/>
        <p:txBody>
          <a:bodyPr/>
          <a:lstStyle/>
          <a:p>
            <a:r>
              <a:rPr lang="en-US" dirty="0" smtClean="0"/>
              <a:t>Using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a:t>
            </a:r>
            <a:r>
              <a:rPr lang="en-US" dirty="0" smtClean="0"/>
              <a:t>or logging is a simple debugging technique</a:t>
            </a:r>
          </a:p>
          <a:p>
            <a:pPr lvl="1"/>
            <a:r>
              <a:rPr lang="en-US" dirty="0" smtClean="0"/>
              <a:t>It is fast and dirty</a:t>
            </a:r>
          </a:p>
          <a:p>
            <a:pPr lvl="1"/>
            <a:r>
              <a:rPr lang="en-US" dirty="0" smtClean="0"/>
              <a:t>However, it will be more difficult to find more complex bugs</a:t>
            </a:r>
          </a:p>
          <a:p>
            <a:pPr lvl="2"/>
            <a:r>
              <a:rPr lang="en-US" dirty="0" smtClean="0"/>
              <a:t>If you don’t know where the issue is,</a:t>
            </a:r>
          </a:p>
          <a:p>
            <a:pPr marL="857250" lvl="2" indent="0">
              <a:buNone/>
            </a:pPr>
            <a:r>
              <a:rPr lang="en-US" dirty="0" smtClean="0"/>
              <a:t>	</a:t>
            </a:r>
            <a:r>
              <a:rPr lang="en-US" dirty="0"/>
              <a:t>	</a:t>
            </a:r>
            <a:r>
              <a:rPr lang="en-US" dirty="0" smtClean="0"/>
              <a:t>you may end up with dozens of print statements</a:t>
            </a:r>
          </a:p>
          <a:p>
            <a:pPr lvl="1" algn="l"/>
            <a:r>
              <a:rPr lang="en-US" dirty="0" smtClean="0"/>
              <a:t>You must remember to comment out or delete all such logging statements prior to submitting your code</a:t>
            </a:r>
          </a:p>
          <a:p>
            <a:pPr lvl="2"/>
            <a:r>
              <a:rPr lang="en-US" dirty="0" smtClean="0"/>
              <a:t>Otherwise, it will likely fail</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25761988"/>
      </p:ext>
    </p:extLst>
  </p:cSld>
  <p:clrMapOvr>
    <a:masterClrMapping/>
  </p:clrMapOvr>
  <mc:AlternateContent xmlns:mc="http://schemas.openxmlformats.org/markup-compatibility/2006">
    <mc:Choice xmlns:p14="http://schemas.microsoft.com/office/powerpoint/2010/main" Requires="p14">
      <p:transition spd="slow" p14:dur="2000" advTm="55598"/>
    </mc:Choice>
    <mc:Fallback>
      <p:transition spd="slow" advTm="555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logging</a:t>
            </a:r>
            <a:endParaRPr lang="en-CA" dirty="0"/>
          </a:p>
        </p:txBody>
      </p:sp>
      <p:sp>
        <p:nvSpPr>
          <p:cNvPr id="3" name="Content Placeholder 2"/>
          <p:cNvSpPr>
            <a:spLocks noGrp="1"/>
          </p:cNvSpPr>
          <p:nvPr>
            <p:ph idx="1"/>
          </p:nvPr>
        </p:nvSpPr>
        <p:spPr/>
        <p:txBody>
          <a:bodyPr/>
          <a:lstStyle/>
          <a:p>
            <a:r>
              <a:rPr lang="en-US" dirty="0" smtClean="0"/>
              <a:t>Logging is used in industry</a:t>
            </a:r>
          </a:p>
          <a:p>
            <a:pPr lvl="1"/>
            <a:r>
              <a:rPr lang="en-US" dirty="0" smtClean="0"/>
              <a:t>Many applications keep a log file</a:t>
            </a:r>
          </a:p>
          <a:p>
            <a:pPr lvl="1"/>
            <a:r>
              <a:rPr lang="en-US" dirty="0" smtClean="0"/>
              <a:t>That log file contains data from the execution of the application</a:t>
            </a:r>
          </a:p>
          <a:p>
            <a:pPr lvl="1"/>
            <a:r>
              <a:rPr lang="en-US" dirty="0" smtClean="0"/>
              <a:t>If the user submits a bug report,</a:t>
            </a:r>
          </a:p>
          <a:p>
            <a:pPr marL="457200" lvl="1" indent="0">
              <a:buNone/>
            </a:pPr>
            <a:r>
              <a:rPr lang="en-US" dirty="0"/>
              <a:t>	</a:t>
            </a:r>
            <a:r>
              <a:rPr lang="en-US" dirty="0" smtClean="0"/>
              <a:t>the log file can be examined to help track down the bug</a:t>
            </a:r>
          </a:p>
          <a:p>
            <a:pPr lvl="1"/>
            <a:r>
              <a:rPr lang="en-US" dirty="0" smtClean="0"/>
              <a:t>Of course</a:t>
            </a:r>
          </a:p>
          <a:p>
            <a:pPr lvl="2"/>
            <a:r>
              <a:rPr lang="en-US" dirty="0" smtClean="0"/>
              <a:t>If you don’t log the right variables, this will not help</a:t>
            </a:r>
          </a:p>
          <a:p>
            <a:pPr lvl="2"/>
            <a:r>
              <a:rPr lang="en-US" dirty="0" smtClean="0"/>
              <a:t>If you log too much information,</a:t>
            </a:r>
          </a:p>
          <a:p>
            <a:pPr marL="914400" lvl="2" indent="0">
              <a:buNone/>
            </a:pPr>
            <a:r>
              <a:rPr lang="en-US" dirty="0"/>
              <a:t>	</a:t>
            </a:r>
            <a:r>
              <a:rPr lang="en-US" dirty="0" smtClean="0"/>
              <a:t>this will use up the user’s memory</a:t>
            </a:r>
            <a:endParaRPr lang="en-CA"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81017991"/>
      </p:ext>
    </p:extLst>
  </p:cSld>
  <p:clrMapOvr>
    <a:masterClrMapping/>
  </p:clrMapOvr>
  <mc:AlternateContent xmlns:mc="http://schemas.openxmlformats.org/markup-compatibility/2006">
    <mc:Choice xmlns:p14="http://schemas.microsoft.com/office/powerpoint/2010/main" Requires="p14">
      <p:transition spd="slow" p14:dur="2000" advTm="91488"/>
    </mc:Choice>
    <mc:Fallback>
      <p:transition spd="slow" advTm="9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Have an idea of how to debug using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endParaRPr lang="en-US" dirty="0">
              <a:latin typeface="Consolas" panose="020B0609020204030204" pitchFamily="49" charset="0"/>
            </a:endParaRPr>
          </a:p>
          <a:p>
            <a:pPr lvl="1"/>
            <a:r>
              <a:rPr lang="en-US" dirty="0" smtClean="0"/>
              <a:t>Understand this will work to find simple bugs</a:t>
            </a:r>
          </a:p>
          <a:p>
            <a:pPr lvl="2"/>
            <a:r>
              <a:rPr lang="en-US" dirty="0" smtClean="0"/>
              <a:t>It is even used in industry</a:t>
            </a:r>
          </a:p>
          <a:p>
            <a:pPr lvl="1"/>
            <a:r>
              <a:rPr lang="en-US" dirty="0" smtClean="0"/>
              <a:t>Understand it may be less optimal to find complex or subtle bugs</a:t>
            </a:r>
          </a:p>
          <a:p>
            <a:pPr lvl="2"/>
            <a:r>
              <a:rPr lang="en-US" dirty="0" smtClean="0"/>
              <a:t>If you don’t what to print, it doesn’t help</a:t>
            </a:r>
          </a:p>
          <a:p>
            <a:pPr lvl="2"/>
            <a:r>
              <a:rPr lang="en-US" dirty="0" smtClean="0"/>
              <a:t>You end up printing everything…</a:t>
            </a:r>
            <a:endParaRPr lang="en-US" dirty="0" smtClean="0"/>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60496"/>
    </mc:Choice>
    <mc:Fallback>
      <p:transition spd="slow" advTm="604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US" sz="1800" dirty="0" smtClean="0"/>
              <a:t>[1]	</a:t>
            </a:r>
            <a:r>
              <a:rPr lang="en-US" sz="1800" dirty="0" smtClean="0"/>
              <a:t>Wikipedia</a:t>
            </a:r>
            <a:r>
              <a:rPr lang="en-US" sz="1800" dirty="0" smtClean="0"/>
              <a:t>:</a:t>
            </a:r>
          </a:p>
          <a:p>
            <a:pPr marL="0" indent="0">
              <a:buNone/>
            </a:pPr>
            <a:r>
              <a:rPr lang="en-US" sz="1800" dirty="0" smtClean="0"/>
              <a:t> </a:t>
            </a:r>
            <a:r>
              <a:rPr lang="en-US" sz="1800" dirty="0"/>
              <a:t>	https://en.wikipedia.org/wiki/Log_file#Event_logs</a:t>
            </a:r>
            <a:endParaRPr lang="en-US" sz="1800" dirty="0" smtClean="0"/>
          </a:p>
          <a:p>
            <a:pPr marL="0" indent="0">
              <a:buNone/>
            </a:pPr>
            <a:endParaRPr lang="en-CA" sz="1800"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770"/>
    </mc:Choice>
    <mc:Fallback>
      <p:transition spd="slow" advTm="3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mc:Choice xmlns:p14="http://schemas.microsoft.com/office/powerpoint/2010/main" Requires="p14">
      <p:transition spd="slow" p14:dur="2000" advTm="2339"/>
    </mc:Choice>
    <mc:Fallback>
      <p:transition spd="slow" advTm="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510"/>
    </mc:Choice>
    <mc:Fallback>
      <p:transition spd="slow" advTm="1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518"/>
    </mc:Choice>
    <mc:Fallback>
      <p:transition spd="slow" advTm="3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This is the </a:t>
            </a:r>
            <a:r>
              <a:rPr lang="en-CA" dirty="0" smtClean="0"/>
              <a:t>fifth in </a:t>
            </a:r>
            <a:r>
              <a:rPr lang="en-CA" dirty="0" smtClean="0"/>
              <a:t>a sequence of six topics on</a:t>
            </a:r>
          </a:p>
          <a:p>
            <a:pPr lvl="1"/>
            <a:r>
              <a:rPr lang="en-US" dirty="0"/>
              <a:t>C assertions</a:t>
            </a:r>
          </a:p>
          <a:p>
            <a:pPr lvl="1"/>
            <a:r>
              <a:rPr lang="en-US" dirty="0" smtClean="0"/>
              <a:t>Code development strategies</a:t>
            </a:r>
          </a:p>
          <a:p>
            <a:pPr lvl="1"/>
            <a:r>
              <a:rPr lang="en-US" dirty="0" smtClean="0"/>
              <a:t>Testing</a:t>
            </a:r>
            <a:endParaRPr lang="en-US" dirty="0"/>
          </a:p>
          <a:p>
            <a:pPr lvl="1"/>
            <a:r>
              <a:rPr lang="en-US" dirty="0" smtClean="0"/>
              <a:t>Commenting your code</a:t>
            </a:r>
          </a:p>
          <a:p>
            <a:pPr lvl="1"/>
            <a:r>
              <a:rPr lang="en-US" dirty="0" smtClean="0"/>
              <a:t>Using print statements for debugging</a:t>
            </a:r>
          </a:p>
          <a:p>
            <a:pPr lvl="1"/>
            <a:r>
              <a:rPr lang="en-US" dirty="0" smtClean="0"/>
              <a:t>Using tracing for debugging</a:t>
            </a:r>
          </a:p>
          <a:p>
            <a:pPr lvl="1"/>
            <a:endParaRPr lang="en-US" dirty="0" smtClean="0"/>
          </a:p>
          <a:p>
            <a:pPr lvl="1"/>
            <a:endParaRPr lang="en-CA" dirty="0" smtClean="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25705"/>
    </mc:Choice>
    <mc:Fallback>
      <p:transition spd="slow" advTm="257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a:t>
            </a:r>
            <a:r>
              <a:rPr lang="en-CA" dirty="0" smtClean="0"/>
              <a:t>topic, </a:t>
            </a:r>
            <a:r>
              <a:rPr lang="en-CA" dirty="0" smtClean="0"/>
              <a:t>we will:</a:t>
            </a:r>
          </a:p>
          <a:p>
            <a:pPr lvl="1"/>
            <a:r>
              <a:rPr lang="en-US" dirty="0" smtClean="0"/>
              <a:t>Describe the purpose of logging</a:t>
            </a:r>
            <a:endParaRPr lang="en-US" dirty="0" smtClean="0"/>
          </a:p>
          <a:p>
            <a:pPr lvl="1"/>
            <a:r>
              <a:rPr lang="en-US" dirty="0" smtClean="0"/>
              <a:t>Consider how it can be used for debugging</a:t>
            </a:r>
          </a:p>
          <a:p>
            <a:pPr lvl="1"/>
            <a:r>
              <a:rPr lang="en-US" dirty="0" smtClean="0"/>
              <a:t>Explain its limitations</a:t>
            </a:r>
            <a:endParaRPr lang="en-US" dirty="0" smtClean="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0021438"/>
      </p:ext>
    </p:extLst>
  </p:cSld>
  <p:clrMapOvr>
    <a:masterClrMapping/>
  </p:clrMapOvr>
  <mc:AlternateContent xmlns:mc="http://schemas.openxmlformats.org/markup-compatibility/2006">
    <mc:Choice xmlns:p14="http://schemas.microsoft.com/office/powerpoint/2010/main" Requires="p14">
      <p:transition spd="slow" p14:dur="2000" advTm="11886"/>
    </mc:Choice>
    <mc:Fallback>
      <p:transition spd="slow" advTm="1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logging</a:t>
            </a:r>
            <a:endParaRPr lang="en-CA" dirty="0"/>
          </a:p>
        </p:txBody>
      </p:sp>
      <p:sp>
        <p:nvSpPr>
          <p:cNvPr id="3" name="Content Placeholder 2"/>
          <p:cNvSpPr>
            <a:spLocks noGrp="1"/>
          </p:cNvSpPr>
          <p:nvPr>
            <p:ph idx="1"/>
          </p:nvPr>
        </p:nvSpPr>
        <p:spPr/>
        <p:txBody>
          <a:bodyPr/>
          <a:lstStyle/>
          <a:p>
            <a:r>
              <a:rPr lang="en-US" dirty="0" smtClean="0"/>
              <a:t>You’ve written a function, it compiles, and…</a:t>
            </a:r>
          </a:p>
          <a:p>
            <a:pPr marL="0" indent="0">
              <a:buNone/>
            </a:pPr>
            <a:r>
              <a:rPr lang="en-US" dirty="0"/>
              <a:t>	</a:t>
            </a:r>
            <a:r>
              <a:rPr lang="en-US" dirty="0" smtClean="0"/>
              <a:t>…it doesn’t work</a:t>
            </a:r>
          </a:p>
          <a:p>
            <a:pPr lvl="1"/>
            <a:r>
              <a:rPr lang="en-US" dirty="0" smtClean="0"/>
              <a:t>The easiest step is to log your code with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endParaRPr lang="en-US" dirty="0">
              <a:latin typeface="Consolas" panose="020B0609020204030204" pitchFamily="49" charset="0"/>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3737336"/>
      </p:ext>
    </p:extLst>
  </p:cSld>
  <p:clrMapOvr>
    <a:masterClrMapping/>
  </p:clrMapOvr>
  <mc:AlternateContent xmlns:mc="http://schemas.openxmlformats.org/markup-compatibility/2006">
    <mc:Choice xmlns:p14="http://schemas.microsoft.com/office/powerpoint/2010/main" Requires="p14">
      <p:transition spd="slow" p14:dur="2000" advTm="39512"/>
    </mc:Choice>
    <mc:Fallback>
      <p:transition spd="slow" advTm="39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Logging with high-low</a:t>
            </a:r>
            <a:endParaRPr lang="en-CA" dirty="0"/>
          </a:p>
        </p:txBody>
      </p:sp>
      <p:sp>
        <p:nvSpPr>
          <p:cNvPr id="3" name="Content Placeholder 2"/>
          <p:cNvSpPr>
            <a:spLocks noGrp="1"/>
          </p:cNvSpPr>
          <p:nvPr>
            <p:ph idx="1"/>
          </p:nvPr>
        </p:nvSpPr>
        <p:spPr/>
        <p:txBody>
          <a:bodyPr/>
          <a:lstStyle/>
          <a:p>
            <a:r>
              <a:rPr lang="en-US" dirty="0" smtClean="0"/>
              <a:t>Here is a version of the high-low game where the computer plays:</a:t>
            </a:r>
            <a:endParaRPr lang="en-US" dirty="0" smtClean="0"/>
          </a:p>
          <a:p>
            <a:pPr marL="800100" lvl="2" indent="0">
              <a:buNone/>
            </a:pPr>
            <a:r>
              <a:rPr lang="en-US" sz="1400" dirty="0" smtClean="0">
                <a:latin typeface="Consolas" panose="020B0609020204030204" pitchFamily="49" charset="0"/>
              </a:rPr>
              <a:t>void </a:t>
            </a:r>
            <a:r>
              <a:rPr lang="en-US" sz="1400" dirty="0" err="1" smtClean="0">
                <a:latin typeface="Consolas" panose="020B0609020204030204" pitchFamily="49" charset="0"/>
              </a:rPr>
              <a:t>high_low</a:t>
            </a:r>
            <a:r>
              <a:rPr lang="en-US" sz="1400" dirty="0" smtClean="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lo{1};</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hi{100};</a:t>
            </a: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smtClean="0">
                <a:latin typeface="Consolas" panose="020B0609020204030204" pitchFamily="49" charset="0"/>
              </a:rPr>
              <a:t>while ( true ) {</a:t>
            </a: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int</a:t>
            </a:r>
            <a:r>
              <a:rPr lang="en-US" sz="1400" dirty="0" smtClean="0">
                <a:latin typeface="Consolas" panose="020B0609020204030204" pitchFamily="49" charset="0"/>
              </a:rPr>
              <a:t> </a:t>
            </a:r>
            <a:r>
              <a:rPr lang="en-US" sz="1400" dirty="0" smtClean="0">
                <a:latin typeface="Consolas" panose="020B0609020204030204" pitchFamily="49" charset="0"/>
              </a:rPr>
              <a:t>guess{ lo/2 </a:t>
            </a:r>
            <a:r>
              <a:rPr lang="en-US" sz="1400" dirty="0" smtClean="0">
                <a:latin typeface="Consolas" panose="020B0609020204030204" pitchFamily="49" charset="0"/>
              </a:rPr>
              <a:t>+ </a:t>
            </a:r>
            <a:r>
              <a:rPr lang="en-US" sz="1400" dirty="0" smtClean="0">
                <a:latin typeface="Consolas" panose="020B0609020204030204" pitchFamily="49" charset="0"/>
              </a:rPr>
              <a:t>hi/2 };</a:t>
            </a:r>
            <a:endParaRPr lang="en-US" sz="1400" dirty="0" smtClean="0">
              <a:latin typeface="Consolas" panose="020B0609020204030204" pitchFamily="49" charset="0"/>
            </a:endParaRPr>
          </a:p>
          <a:p>
            <a:pPr marL="800100" lvl="2" indent="0">
              <a:buNone/>
            </a:pPr>
            <a:endParaRPr lang="en-US" sz="14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"My guess is " &lt;&lt; guess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"Is my guess low </a:t>
            </a:r>
            <a:r>
              <a:rPr lang="en-US" sz="1400" dirty="0" smtClean="0">
                <a:latin typeface="Consolas" panose="020B0609020204030204" pitchFamily="49" charset="0"/>
              </a:rPr>
              <a:t>(l), </a:t>
            </a:r>
            <a:r>
              <a:rPr lang="en-US" sz="1400" dirty="0" smtClean="0">
                <a:latin typeface="Consolas" panose="020B0609020204030204" pitchFamily="49" charset="0"/>
              </a:rPr>
              <a:t>correct </a:t>
            </a:r>
            <a:r>
              <a:rPr lang="en-US" sz="1400" dirty="0" smtClean="0">
                <a:latin typeface="Consolas" panose="020B0609020204030204" pitchFamily="49" charset="0"/>
              </a:rPr>
              <a:t>(c) </a:t>
            </a:r>
            <a:r>
              <a:rPr lang="en-US" sz="1400" dirty="0" smtClean="0">
                <a:latin typeface="Consolas" panose="020B0609020204030204" pitchFamily="49" charset="0"/>
              </a:rPr>
              <a:t>or high </a:t>
            </a:r>
            <a:r>
              <a:rPr lang="en-US" sz="1400" dirty="0" smtClean="0">
                <a:latin typeface="Consolas" panose="020B0609020204030204" pitchFamily="49" charset="0"/>
              </a:rPr>
              <a:t>(h)? </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smtClean="0">
                <a:latin typeface="Consolas" panose="020B0609020204030204" pitchFamily="49" charset="0"/>
              </a:rPr>
              <a:t>char </a:t>
            </a:r>
            <a:r>
              <a:rPr lang="en-US" sz="1400" dirty="0" smtClean="0">
                <a:latin typeface="Consolas" panose="020B0609020204030204" pitchFamily="49" charset="0"/>
              </a:rPr>
              <a:t>correctness{};</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cin</a:t>
            </a:r>
            <a:r>
              <a:rPr lang="en-US" sz="1400" dirty="0" smtClean="0">
                <a:latin typeface="Consolas" panose="020B0609020204030204" pitchFamily="49" charset="0"/>
              </a:rPr>
              <a:t> &gt;&gt; correctness</a:t>
            </a:r>
            <a:r>
              <a:rPr lang="en-US" sz="1400" dirty="0" smtClean="0">
                <a:latin typeface="Consolas" panose="020B0609020204030204" pitchFamily="49" charset="0"/>
              </a:rPr>
              <a:t>;</a:t>
            </a:r>
            <a:endParaRPr lang="en-US" sz="1400" dirty="0" smtClean="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70807894"/>
      </p:ext>
    </p:extLst>
  </p:cSld>
  <p:clrMapOvr>
    <a:masterClrMapping/>
  </p:clrMapOvr>
  <mc:AlternateContent xmlns:mc="http://schemas.openxmlformats.org/markup-compatibility/2006">
    <mc:Choice xmlns:p14="http://schemas.microsoft.com/office/powerpoint/2010/main" Requires="p14">
      <p:transition spd="slow" p14:dur="2000" advTm="72408"/>
    </mc:Choice>
    <mc:Fallback>
      <p:transition spd="slow" advTm="7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p:txBody>
          <a:bodyPr/>
          <a:lstStyle/>
          <a:p>
            <a:pPr marL="0" indent="0">
              <a:buNone/>
            </a:pPr>
            <a:endParaRPr lang="en-US" dirty="0" smtClean="0"/>
          </a:p>
          <a:p>
            <a:pPr marL="800100" lvl="2" indent="0">
              <a:buNone/>
            </a:pPr>
            <a:r>
              <a:rPr lang="en-US" sz="1400" dirty="0" smtClean="0">
                <a:latin typeface="Consolas" panose="020B0609020204030204" pitchFamily="49" charset="0"/>
              </a:rPr>
              <a:t>        if ( (correctness == </a:t>
            </a:r>
            <a:r>
              <a:rPr lang="en-US" sz="1400" dirty="0">
                <a:latin typeface="Consolas" panose="020B0609020204030204" pitchFamily="49" charset="0"/>
              </a:rPr>
              <a:t>'c') || (correctness == </a:t>
            </a:r>
            <a:r>
              <a:rPr lang="en-US" sz="1400" dirty="0" smtClean="0">
                <a:latin typeface="Consolas" panose="020B0609020204030204" pitchFamily="49" charset="0"/>
              </a:rPr>
              <a:t>'C') </a:t>
            </a:r>
            <a:r>
              <a:rPr lang="en-US" sz="1400" dirty="0" smtClean="0">
                <a:latin typeface="Consolas" panose="020B0609020204030204" pitchFamily="49" charset="0"/>
              </a:rPr>
              <a:t>) {</a:t>
            </a:r>
          </a:p>
          <a:p>
            <a:pPr marL="800100" lvl="2" indent="0">
              <a:buNone/>
            </a:pPr>
            <a:r>
              <a:rPr lang="en-US" sz="1400" dirty="0" smtClean="0">
                <a:latin typeface="Consolas" panose="020B0609020204030204" pitchFamily="49" charset="0"/>
              </a:rPr>
              <a:t>            </a:t>
            </a:r>
            <a:r>
              <a:rPr lang="en-US" sz="1400" dirty="0" smtClean="0">
                <a:latin typeface="Consolas" panose="020B0609020204030204" pitchFamily="49" charset="0"/>
              </a:rPr>
              <a:t>return;</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else if ( </a:t>
            </a:r>
            <a:r>
              <a:rPr lang="en-US" sz="1400" dirty="0" smtClean="0">
                <a:latin typeface="Consolas" panose="020B0609020204030204" pitchFamily="49" charset="0"/>
              </a:rPr>
              <a:t>(correctness == </a:t>
            </a:r>
            <a:r>
              <a:rPr lang="en-US" sz="1400" dirty="0">
                <a:latin typeface="Consolas" panose="020B0609020204030204" pitchFamily="49" charset="0"/>
              </a:rPr>
              <a:t>'l') || (correctness == </a:t>
            </a:r>
            <a:r>
              <a:rPr lang="en-US" sz="1400" dirty="0" smtClean="0">
                <a:latin typeface="Consolas" panose="020B0609020204030204" pitchFamily="49" charset="0"/>
              </a:rPr>
              <a:t>'L') </a:t>
            </a:r>
            <a:r>
              <a:rPr lang="en-US" sz="1400" dirty="0" smtClean="0">
                <a:latin typeface="Consolas" panose="020B0609020204030204" pitchFamily="49" charset="0"/>
              </a:rPr>
              <a:t>) {</a:t>
            </a:r>
          </a:p>
          <a:p>
            <a:pPr marL="800100" lvl="2" indent="0">
              <a:buNone/>
            </a:pPr>
            <a:r>
              <a:rPr lang="en-US" sz="1400" dirty="0" smtClean="0">
                <a:latin typeface="Consolas" panose="020B0609020204030204" pitchFamily="49" charset="0"/>
              </a:rPr>
              <a:t>            lo </a:t>
            </a:r>
            <a:r>
              <a:rPr lang="en-US" sz="1400" dirty="0">
                <a:latin typeface="Consolas" panose="020B0609020204030204" pitchFamily="49" charset="0"/>
              </a:rPr>
              <a:t>= guess + 1</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 else if ( (correctness == </a:t>
            </a:r>
            <a:r>
              <a:rPr lang="en-US" sz="1400" dirty="0">
                <a:latin typeface="Consolas" panose="020B0609020204030204" pitchFamily="49" charset="0"/>
              </a:rPr>
              <a:t>'h') || (correctness == </a:t>
            </a:r>
            <a:r>
              <a:rPr lang="en-US" sz="1400" dirty="0" smtClean="0">
                <a:latin typeface="Consolas" panose="020B0609020204030204" pitchFamily="49" charset="0"/>
              </a:rPr>
              <a:t>'H') </a:t>
            </a:r>
            <a:r>
              <a:rPr lang="en-US" sz="1400" dirty="0" smtClean="0">
                <a:latin typeface="Consolas" panose="020B0609020204030204" pitchFamily="49" charset="0"/>
              </a:rPr>
              <a:t>) </a:t>
            </a:r>
            <a:r>
              <a:rPr lang="en-US" sz="1400" dirty="0" smtClean="0">
                <a:latin typeface="Consolas" panose="020B0609020204030204" pitchFamily="49" charset="0"/>
              </a:rPr>
              <a:t>{</a:t>
            </a:r>
          </a:p>
          <a:p>
            <a:pPr marL="800100" lvl="2" indent="0">
              <a:buNone/>
            </a:pPr>
            <a:r>
              <a:rPr lang="en-US" sz="1400" dirty="0" smtClean="0">
                <a:latin typeface="Consolas" panose="020B0609020204030204" pitchFamily="49" charset="0"/>
              </a:rPr>
              <a:t>            </a:t>
            </a:r>
            <a:r>
              <a:rPr lang="en-US" sz="1400" dirty="0">
                <a:latin typeface="Consolas" panose="020B0609020204030204" pitchFamily="49" charset="0"/>
              </a:rPr>
              <a:t>hi = guess - 1</a:t>
            </a:r>
            <a:r>
              <a:rPr lang="en-US" sz="1400" dirty="0" smtClean="0">
                <a:latin typeface="Consolas" panose="020B0609020204030204" pitchFamily="49" charset="0"/>
              </a:rPr>
              <a:t>;</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else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"You entered '" &lt;&lt; correctness &lt;&lt; "', "</a:t>
            </a:r>
          </a:p>
          <a:p>
            <a:pPr marL="800100" lvl="2" indent="0">
              <a:buNone/>
            </a:pPr>
            <a:r>
              <a:rPr lang="en-US" sz="1400" dirty="0" smtClean="0">
                <a:latin typeface="Consolas" panose="020B0609020204030204" pitchFamily="49" charset="0"/>
              </a:rPr>
              <a:t>                      &lt;&lt; "please try again"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smtClean="0">
                <a:latin typeface="Consolas" panose="020B0609020204030204" pitchFamily="49" charset="0"/>
              </a:rPr>
              <a:t>}</a:t>
            </a:r>
          </a:p>
          <a:p>
            <a:pPr marL="800100" lvl="2" indent="0">
              <a:buNone/>
            </a:pP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 We should not get here</a:t>
            </a:r>
            <a:endParaRPr lang="en-US" sz="1400" dirty="0">
              <a:latin typeface="Consolas" panose="020B0609020204030204" pitchFamily="49" charset="0"/>
            </a:endParaRPr>
          </a:p>
          <a:p>
            <a:pPr marL="800100" lvl="2" indent="0">
              <a:buNone/>
            </a:pPr>
            <a:r>
              <a:rPr lang="en-US" sz="1400" dirty="0" smtClean="0">
                <a:latin typeface="Consolas" panose="020B0609020204030204" pitchFamily="49" charset="0"/>
              </a:rPr>
              <a:t>    assert( false );</a:t>
            </a:r>
          </a:p>
          <a:p>
            <a:pPr marL="800100" lvl="2" indent="0">
              <a:buNone/>
            </a:pPr>
            <a:r>
              <a:rPr lang="en-US" sz="1400" dirty="0" smtClean="0">
                <a:latin typeface="Consolas" panose="020B0609020204030204" pitchFamily="49" charset="0"/>
              </a:rPr>
              <a:t>}</a:t>
            </a: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endParaRPr lang="en-CA" sz="1400"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15314914"/>
      </p:ext>
    </p:extLst>
  </p:cSld>
  <p:clrMapOvr>
    <a:masterClrMapping/>
  </p:clrMapOvr>
  <mc:AlternateContent xmlns:mc="http://schemas.openxmlformats.org/markup-compatibility/2006">
    <mc:Choice xmlns:p14="http://schemas.microsoft.com/office/powerpoint/2010/main" Requires="p14">
      <p:transition spd="slow" p14:dur="2000" advTm="109609"/>
    </mc:Choice>
    <mc:Fallback>
      <p:transition spd="slow" advTm="109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p:txBody>
          <a:bodyPr/>
          <a:lstStyle/>
          <a:p>
            <a:r>
              <a:rPr lang="en-US" dirty="0" smtClean="0"/>
              <a:t>For example, suppose your number is 35</a:t>
            </a:r>
          </a:p>
          <a:p>
            <a:pPr marL="800100" lvl="2" indent="0">
              <a:buNone/>
            </a:pPr>
            <a:r>
              <a:rPr lang="en-CA" sz="1600" dirty="0">
                <a:latin typeface="Consolas" panose="020B0609020204030204" pitchFamily="49" charset="0"/>
              </a:rPr>
              <a:t>My guess is 50</a:t>
            </a:r>
          </a:p>
          <a:p>
            <a:pPr marL="800100" lvl="2" indent="0">
              <a:buNone/>
            </a:pPr>
            <a:r>
              <a:rPr lang="en-CA" sz="1600" dirty="0">
                <a:latin typeface="Consolas" panose="020B0609020204030204" pitchFamily="49" charset="0"/>
              </a:rPr>
              <a:t>Is my guess low </a:t>
            </a:r>
            <a:r>
              <a:rPr lang="en-CA" sz="1600" dirty="0" smtClean="0">
                <a:latin typeface="Consolas" panose="020B0609020204030204" pitchFamily="49" charset="0"/>
              </a:rPr>
              <a:t>(l), </a:t>
            </a:r>
            <a:r>
              <a:rPr lang="en-CA" sz="1600" dirty="0">
                <a:latin typeface="Consolas" panose="020B0609020204030204" pitchFamily="49" charset="0"/>
              </a:rPr>
              <a:t>correct </a:t>
            </a:r>
            <a:r>
              <a:rPr lang="en-CA" sz="1600" dirty="0" smtClean="0">
                <a:latin typeface="Consolas" panose="020B0609020204030204" pitchFamily="49" charset="0"/>
              </a:rPr>
              <a:t>(c) </a:t>
            </a:r>
            <a:r>
              <a:rPr lang="en-CA" sz="1600" dirty="0">
                <a:latin typeface="Consolas" panose="020B0609020204030204" pitchFamily="49" charset="0"/>
              </a:rPr>
              <a:t>or high </a:t>
            </a:r>
            <a:r>
              <a:rPr lang="en-CA" sz="1600" dirty="0" smtClean="0">
                <a:latin typeface="Consolas" panose="020B0609020204030204" pitchFamily="49" charset="0"/>
              </a:rPr>
              <a:t>(h)?</a:t>
            </a:r>
          </a:p>
          <a:p>
            <a:pPr marL="800100" lvl="2" indent="0">
              <a:buNone/>
            </a:pPr>
            <a:r>
              <a:rPr lang="en-CA" sz="1600" dirty="0" smtClean="0">
                <a:latin typeface="Consolas" panose="020B0609020204030204" pitchFamily="49" charset="0"/>
              </a:rPr>
              <a:t>My guess is 24</a:t>
            </a:r>
          </a:p>
          <a:p>
            <a:pPr marL="800100" lvl="2" indent="0">
              <a:buNone/>
            </a:pPr>
            <a:r>
              <a:rPr lang="en-CA" sz="1600" dirty="0" smtClean="0">
                <a:latin typeface="Consolas" panose="020B0609020204030204" pitchFamily="49" charset="0"/>
              </a:rPr>
              <a:t>Is </a:t>
            </a:r>
            <a:r>
              <a:rPr lang="en-CA" sz="1600" dirty="0">
                <a:latin typeface="Consolas" panose="020B0609020204030204" pitchFamily="49" charset="0"/>
              </a:rPr>
              <a:t>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36</a:t>
            </a:r>
          </a:p>
          <a:p>
            <a:pPr marL="800100" lvl="2" indent="0">
              <a:buNone/>
            </a:pPr>
            <a:r>
              <a:rPr lang="en-CA" sz="1600" dirty="0">
                <a:latin typeface="Consolas" panose="020B0609020204030204" pitchFamily="49" charset="0"/>
              </a:rPr>
              <a:t>Is 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29</a:t>
            </a:r>
          </a:p>
          <a:p>
            <a:pPr marL="800100" lvl="2" indent="0">
              <a:buNone/>
            </a:pPr>
            <a:r>
              <a:rPr lang="en-CA" sz="1600" dirty="0">
                <a:latin typeface="Consolas" panose="020B0609020204030204" pitchFamily="49" charset="0"/>
              </a:rPr>
              <a:t>Is 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32</a:t>
            </a:r>
          </a:p>
          <a:p>
            <a:pPr marL="800100" lvl="2" indent="0">
              <a:buNone/>
            </a:pPr>
            <a:r>
              <a:rPr lang="en-CA" sz="1600" dirty="0">
                <a:latin typeface="Consolas" panose="020B0609020204030204" pitchFamily="49" charset="0"/>
              </a:rPr>
              <a:t>Is 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33</a:t>
            </a:r>
          </a:p>
          <a:p>
            <a:pPr marL="800100" lvl="2" indent="0">
              <a:buNone/>
            </a:pPr>
            <a:r>
              <a:rPr lang="en-CA" sz="1600" dirty="0">
                <a:latin typeface="Consolas" panose="020B0609020204030204" pitchFamily="49" charset="0"/>
              </a:rPr>
              <a:t>Is 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34</a:t>
            </a:r>
          </a:p>
          <a:p>
            <a:pPr marL="800100" lvl="2" indent="0">
              <a:buNone/>
            </a:pPr>
            <a:r>
              <a:rPr lang="en-CA" sz="1600" dirty="0">
                <a:latin typeface="Consolas" panose="020B0609020204030204" pitchFamily="49" charset="0"/>
              </a:rPr>
              <a:t>Is 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a:t>
            </a:r>
            <a:r>
              <a:rPr lang="en-CA" sz="1600" dirty="0" smtClean="0">
                <a:latin typeface="Consolas" panose="020B0609020204030204" pitchFamily="49" charset="0"/>
              </a:rPr>
              <a:t>34</a:t>
            </a:r>
          </a:p>
          <a:p>
            <a:pPr marL="800100" lvl="2" indent="0">
              <a:buNone/>
            </a:pPr>
            <a:r>
              <a:rPr lang="en-CA" sz="1600" dirty="0">
                <a:latin typeface="Consolas" panose="020B0609020204030204" pitchFamily="49" charset="0"/>
              </a:rPr>
              <a:t>Is my guess low (-1), correct (0) or high (1)?</a:t>
            </a:r>
          </a:p>
        </p:txBody>
      </p:sp>
      <p:sp>
        <p:nvSpPr>
          <p:cNvPr id="4" name="Rectangle 3"/>
          <p:cNvSpPr/>
          <p:nvPr/>
        </p:nvSpPr>
        <p:spPr>
          <a:xfrm>
            <a:off x="6361314" y="2226350"/>
            <a:ext cx="296876" cy="338554"/>
          </a:xfrm>
          <a:prstGeom prst="rect">
            <a:avLst/>
          </a:prstGeom>
        </p:spPr>
        <p:txBody>
          <a:bodyPr wrap="none">
            <a:spAutoFit/>
          </a:bodyPr>
          <a:lstStyle/>
          <a:p>
            <a:r>
              <a:rPr lang="en-CA" sz="1600" dirty="0">
                <a:latin typeface="Consolas" panose="020B0609020204030204" pitchFamily="49" charset="0"/>
              </a:rPr>
              <a:t>h</a:t>
            </a:r>
            <a:endParaRPr lang="en-CA" sz="1600" dirty="0"/>
          </a:p>
        </p:txBody>
      </p:sp>
      <p:sp>
        <p:nvSpPr>
          <p:cNvPr id="6" name="Rectangle 5"/>
          <p:cNvSpPr/>
          <p:nvPr/>
        </p:nvSpPr>
        <p:spPr>
          <a:xfrm>
            <a:off x="6361314" y="3389364"/>
            <a:ext cx="296876" cy="338554"/>
          </a:xfrm>
          <a:prstGeom prst="rect">
            <a:avLst/>
          </a:prstGeom>
        </p:spPr>
        <p:txBody>
          <a:bodyPr wrap="none">
            <a:spAutoFit/>
          </a:bodyPr>
          <a:lstStyle/>
          <a:p>
            <a:r>
              <a:rPr lang="en-CA" sz="1600" dirty="0">
                <a:latin typeface="Consolas" panose="020B0609020204030204" pitchFamily="49" charset="0"/>
              </a:rPr>
              <a:t>h</a:t>
            </a:r>
            <a:endParaRPr lang="en-CA" sz="1600" dirty="0"/>
          </a:p>
        </p:txBody>
      </p:sp>
      <p:sp>
        <p:nvSpPr>
          <p:cNvPr id="7" name="Rectangle 6"/>
          <p:cNvSpPr/>
          <p:nvPr/>
        </p:nvSpPr>
        <p:spPr>
          <a:xfrm>
            <a:off x="6361314" y="2831164"/>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sp>
        <p:nvSpPr>
          <p:cNvPr id="8" name="Rectangle 7"/>
          <p:cNvSpPr/>
          <p:nvPr/>
        </p:nvSpPr>
        <p:spPr>
          <a:xfrm>
            <a:off x="6361314" y="3994178"/>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sp>
        <p:nvSpPr>
          <p:cNvPr id="9" name="Rectangle 8"/>
          <p:cNvSpPr/>
          <p:nvPr/>
        </p:nvSpPr>
        <p:spPr>
          <a:xfrm>
            <a:off x="6361314" y="5168078"/>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sp>
        <p:nvSpPr>
          <p:cNvPr id="10" name="Rectangle 9"/>
          <p:cNvSpPr/>
          <p:nvPr/>
        </p:nvSpPr>
        <p:spPr>
          <a:xfrm>
            <a:off x="6361314" y="5755028"/>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sp>
        <p:nvSpPr>
          <p:cNvPr id="12" name="Rectangle 11"/>
          <p:cNvSpPr/>
          <p:nvPr/>
        </p:nvSpPr>
        <p:spPr>
          <a:xfrm>
            <a:off x="6361314" y="4581128"/>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31106089"/>
      </p:ext>
    </p:extLst>
  </p:cSld>
  <p:clrMapOvr>
    <a:masterClrMapping/>
  </p:clrMapOvr>
  <mc:AlternateContent xmlns:mc="http://schemas.openxmlformats.org/markup-compatibility/2006">
    <mc:Choice xmlns:p14="http://schemas.microsoft.com/office/powerpoint/2010/main" Requires="p14">
      <p:transition spd="slow" p14:dur="2000" advTm="72610"/>
    </mc:Choice>
    <mc:Fallback>
      <p:transition spd="slow" advTm="7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3" end="13"/>
                                            </p:txEl>
                                          </p:spTgt>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
                                            <p:txEl>
                                              <p:pRg st="15" end="15"/>
                                            </p:txEl>
                                          </p:spTgt>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3" fill="hold" display="0">
                  <p:stCondLst>
                    <p:cond delay="indefinite"/>
                  </p:stCondLst>
                  <p:endCondLst>
                    <p:cond evt="onStopAudio" delay="0">
                      <p:tgtEl>
                        <p:sldTgt/>
                      </p:tgtEl>
                    </p:cond>
                  </p:endCondLst>
                </p:cTn>
                <p:tgtEl>
                  <p:spTgt spid="5"/>
                </p:tgtEl>
              </p:cMediaNode>
            </p:audio>
          </p:childTnLst>
        </p:cTn>
      </p:par>
    </p:tnLst>
    <p:bldLst>
      <p:bldP spid="4" grpId="0"/>
      <p:bldP spid="6" grpId="0"/>
      <p:bldP spid="7" grpId="0"/>
      <p:bldP spid="8" grpId="0"/>
      <p:bldP spid="9" grpId="0"/>
      <p:bldP spid="10"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a:xfrm>
            <a:off x="457200" y="1600200"/>
            <a:ext cx="8470900" cy="4525963"/>
          </a:xfrm>
        </p:spPr>
        <p:txBody>
          <a:bodyPr/>
          <a:lstStyle/>
          <a:p>
            <a:r>
              <a:rPr lang="en-US" dirty="0" smtClean="0"/>
              <a:t>A single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a:t>
            </a:r>
            <a:r>
              <a:rPr lang="en-US" dirty="0" smtClean="0"/>
              <a:t>statement can help you see what is happening:</a:t>
            </a:r>
            <a:endParaRPr lang="en-US" dirty="0" smtClean="0"/>
          </a:p>
          <a:p>
            <a:pPr marL="800100" lvl="2" indent="0">
              <a:buNone/>
            </a:pPr>
            <a:r>
              <a:rPr lang="en-US" sz="1600" dirty="0" smtClean="0">
                <a:latin typeface="Consolas" panose="020B0609020204030204" pitchFamily="49" charset="0"/>
              </a:rPr>
              <a:t>while </a:t>
            </a:r>
            <a:r>
              <a:rPr lang="en-US" sz="1600" dirty="0" smtClean="0">
                <a:latin typeface="Consolas" panose="020B0609020204030204" pitchFamily="49" charset="0"/>
              </a:rPr>
              <a:t>( true ) {</a:t>
            </a: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guess{ lo/2 </a:t>
            </a:r>
            <a:r>
              <a:rPr lang="en-US" sz="1600" dirty="0" smtClean="0">
                <a:latin typeface="Consolas" panose="020B0609020204030204" pitchFamily="49" charset="0"/>
              </a:rPr>
              <a:t>+ </a:t>
            </a:r>
            <a:r>
              <a:rPr lang="en-US" sz="1600" dirty="0" smtClean="0">
                <a:latin typeface="Consolas" panose="020B0609020204030204" pitchFamily="49" charset="0"/>
              </a:rPr>
              <a:t>hi/2 };</a:t>
            </a:r>
          </a:p>
          <a:p>
            <a:pPr marL="800100" lvl="2" indent="0">
              <a:buNone/>
            </a:pPr>
            <a:endParaRPr lang="en-US" sz="1600" dirty="0" smtClean="0">
              <a:latin typeface="Consolas" panose="020B0609020204030204" pitchFamily="49" charset="0"/>
            </a:endParaRPr>
          </a:p>
          <a:p>
            <a:pPr marL="800100" lvl="2" indent="0">
              <a:buNone/>
            </a:pPr>
            <a:r>
              <a:rPr lang="en-US" sz="1600" b="1" dirty="0">
                <a:solidFill>
                  <a:srgbClr val="FF0000"/>
                </a:solidFill>
                <a:latin typeface="Consolas" panose="020B0609020204030204" pitchFamily="49" charset="0"/>
              </a:rPr>
              <a:t> </a:t>
            </a:r>
            <a:r>
              <a:rPr lang="en-US" sz="1600" b="1" dirty="0" smtClean="0">
                <a:solidFill>
                  <a:srgbClr val="FF0000"/>
                </a:solidFill>
                <a:latin typeface="Consolas" panose="020B0609020204030204" pitchFamily="49" charset="0"/>
              </a:rPr>
              <a:t>   </a:t>
            </a:r>
            <a:r>
              <a:rPr lang="en-US" sz="1600" b="1" dirty="0" err="1" smtClean="0">
                <a:solidFill>
                  <a:srgbClr val="FF0000"/>
                </a:solidFill>
                <a:latin typeface="Consolas" panose="020B0609020204030204" pitchFamily="49" charset="0"/>
              </a:rPr>
              <a:t>std</a:t>
            </a:r>
            <a:r>
              <a:rPr lang="en-US" sz="1600" b="1" dirty="0" smtClean="0">
                <a:solidFill>
                  <a:srgbClr val="FF0000"/>
                </a:solidFill>
                <a:latin typeface="Consolas" panose="020B0609020204030204" pitchFamily="49" charset="0"/>
              </a:rPr>
              <a:t>::</a:t>
            </a:r>
            <a:r>
              <a:rPr lang="en-US" sz="1600" b="1" dirty="0" err="1" smtClean="0">
                <a:solidFill>
                  <a:srgbClr val="FF0000"/>
                </a:solidFill>
                <a:latin typeface="Consolas" panose="020B0609020204030204" pitchFamily="49" charset="0"/>
              </a:rPr>
              <a:t>cout</a:t>
            </a:r>
            <a:r>
              <a:rPr lang="en-US" sz="1600" b="1" dirty="0" smtClean="0">
                <a:solidFill>
                  <a:srgbClr val="FF0000"/>
                </a:solidFill>
                <a:latin typeface="Consolas" panose="020B0609020204030204" pitchFamily="49" charset="0"/>
              </a:rPr>
              <a:t> &lt;&lt; " &gt;&gt;&gt; " &lt;&lt; lo &lt;&lt; ", " &lt;&lt; hi &lt;&lt; ", " </a:t>
            </a:r>
          </a:p>
          <a:p>
            <a:pPr marL="800100" lvl="2" indent="0">
              <a:buNone/>
            </a:pPr>
            <a:r>
              <a:rPr lang="en-US" sz="1600" b="1" dirty="0">
                <a:solidFill>
                  <a:srgbClr val="FF0000"/>
                </a:solidFill>
                <a:latin typeface="Consolas" panose="020B0609020204030204" pitchFamily="49" charset="0"/>
              </a:rPr>
              <a:t> </a:t>
            </a:r>
            <a:r>
              <a:rPr lang="en-US" sz="1600" b="1" dirty="0" smtClean="0">
                <a:solidFill>
                  <a:srgbClr val="FF0000"/>
                </a:solidFill>
                <a:latin typeface="Consolas" panose="020B0609020204030204" pitchFamily="49" charset="0"/>
              </a:rPr>
              <a:t>                        &lt;&lt; guess &lt;&lt; </a:t>
            </a:r>
            <a:r>
              <a:rPr lang="en-US" sz="1600" b="1" dirty="0" err="1" smtClean="0">
                <a:solidFill>
                  <a:srgbClr val="FF0000"/>
                </a:solidFill>
                <a:latin typeface="Consolas" panose="020B0609020204030204" pitchFamily="49" charset="0"/>
              </a:rPr>
              <a:t>std</a:t>
            </a:r>
            <a:r>
              <a:rPr lang="en-US" sz="1600" b="1" dirty="0" smtClean="0">
                <a:solidFill>
                  <a:srgbClr val="FF0000"/>
                </a:solidFill>
                <a:latin typeface="Consolas" panose="020B0609020204030204" pitchFamily="49" charset="0"/>
              </a:rPr>
              <a:t>::</a:t>
            </a:r>
            <a:r>
              <a:rPr lang="en-US" sz="1600" b="1" dirty="0" err="1" smtClean="0">
                <a:solidFill>
                  <a:srgbClr val="FF0000"/>
                </a:solidFill>
                <a:latin typeface="Consolas" panose="020B0609020204030204" pitchFamily="49" charset="0"/>
              </a:rPr>
              <a:t>endl</a:t>
            </a:r>
            <a:r>
              <a:rPr lang="en-US" sz="1600" b="1" dirty="0" smtClean="0">
                <a:solidFill>
                  <a:srgbClr val="FF0000"/>
                </a:solidFill>
                <a:latin typeface="Consolas" panose="020B0609020204030204" pitchFamily="49" charset="0"/>
              </a:rPr>
              <a:t>;</a:t>
            </a:r>
            <a:endParaRPr lang="en-US" sz="1600" b="1" dirty="0">
              <a:solidFill>
                <a:srgbClr val="FF0000"/>
              </a:solidFill>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"My guess is " &lt;&lt; guess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a:t>
            </a:r>
          </a:p>
          <a:p>
            <a:pPr marL="800100" lvl="2" indent="0">
              <a:buNone/>
            </a:pPr>
            <a:r>
              <a:rPr lang="en-US" sz="1600" dirty="0" smtClean="0">
                <a:latin typeface="Consolas" panose="020B0609020204030204" pitchFamily="49" charset="0"/>
              </a:rPr>
              <a:t>    // Other code from the while loop body...</a:t>
            </a:r>
          </a:p>
          <a:p>
            <a:pPr marL="800100" lvl="2" indent="0">
              <a:buNone/>
            </a:pPr>
            <a:r>
              <a:rPr lang="en-US" sz="1600" dirty="0" smtClean="0">
                <a:latin typeface="Consolas" panose="020B0609020204030204" pitchFamily="49" charset="0"/>
              </a:rPr>
              <a:t>}</a:t>
            </a:r>
            <a:endParaRPr lang="en-US" sz="1600" dirty="0" smtClean="0">
              <a:latin typeface="Consolas" panose="020B0609020204030204" pitchFamily="49" charset="0"/>
            </a:endParaRPr>
          </a:p>
          <a:p>
            <a:pPr marL="800100" lvl="2" indent="0">
              <a:buNone/>
            </a:pPr>
            <a:r>
              <a:rPr lang="en-US" sz="1400" dirty="0" smtClean="0">
                <a:latin typeface="Consolas" panose="020B0609020204030204" pitchFamily="49" charset="0"/>
              </a:rPr>
              <a:t> </a:t>
            </a:r>
            <a:endParaRPr lang="en-US" sz="1400" dirty="0" smtClean="0">
              <a:latin typeface="Consolas" panose="020B0609020204030204" pitchFamily="49" charset="0"/>
            </a:endParaRP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p>
          <a:p>
            <a:pPr marL="800100" lvl="2" indent="0">
              <a:buNone/>
            </a:pPr>
            <a:r>
              <a:rPr lang="en-US" sz="1400" dirty="0">
                <a:latin typeface="Consolas" panose="020B0609020204030204" pitchFamily="49" charset="0"/>
              </a:rPr>
              <a:t> </a:t>
            </a:r>
            <a:r>
              <a:rPr lang="en-US" sz="1400" dirty="0" smtClean="0">
                <a:latin typeface="Consolas" panose="020B0609020204030204" pitchFamily="49" charset="0"/>
              </a:rPr>
              <a:t>   </a:t>
            </a:r>
            <a:endParaRPr lang="en-CA" sz="1400" dirty="0">
              <a:latin typeface="Consolas" panose="020B0609020204030204" pitchFamily="49" charset="0"/>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5779554"/>
      </p:ext>
    </p:extLst>
  </p:cSld>
  <p:clrMapOvr>
    <a:masterClrMapping/>
  </p:clrMapOvr>
  <mc:AlternateContent xmlns:mc="http://schemas.openxmlformats.org/markup-compatibility/2006">
    <mc:Choice xmlns:p14="http://schemas.microsoft.com/office/powerpoint/2010/main" Requires="p14">
      <p:transition spd="slow" p14:dur="2000" advTm="41312"/>
    </mc:Choice>
    <mc:Fallback>
      <p:transition spd="slow" advTm="413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Logging with high-low</a:t>
            </a:r>
            <a:endParaRPr lang="en-CA" dirty="0"/>
          </a:p>
        </p:txBody>
      </p:sp>
      <p:sp>
        <p:nvSpPr>
          <p:cNvPr id="3" name="Content Placeholder 2"/>
          <p:cNvSpPr>
            <a:spLocks noGrp="1"/>
          </p:cNvSpPr>
          <p:nvPr>
            <p:ph idx="1"/>
          </p:nvPr>
        </p:nvSpPr>
        <p:spPr/>
        <p:txBody>
          <a:bodyPr/>
          <a:lstStyle/>
          <a:p>
            <a:r>
              <a:rPr lang="en-US" dirty="0" smtClean="0"/>
              <a:t>With this logging statement, we see what is happening:</a:t>
            </a:r>
          </a:p>
          <a:p>
            <a:pPr marL="800100" lvl="2" indent="0">
              <a:buNone/>
            </a:pPr>
            <a:r>
              <a:rPr lang="en-US" sz="1600" dirty="0" smtClean="0">
                <a:latin typeface="Consolas" panose="020B0609020204030204" pitchFamily="49" charset="0"/>
              </a:rPr>
              <a:t> &gt;&gt;&gt; 1, 100, 50</a:t>
            </a:r>
            <a:endParaRPr lang="en-CA" sz="1600" dirty="0" smtClean="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50</a:t>
            </a:r>
          </a:p>
          <a:p>
            <a:pPr marL="800100" lvl="2" indent="0">
              <a:buNone/>
            </a:pPr>
            <a:r>
              <a:rPr lang="en-CA" sz="1600" dirty="0">
                <a:latin typeface="Consolas" panose="020B0609020204030204" pitchFamily="49" charset="0"/>
              </a:rPr>
              <a:t>Is my guess low </a:t>
            </a:r>
            <a:r>
              <a:rPr lang="en-CA" sz="1600" dirty="0" smtClean="0">
                <a:latin typeface="Consolas" panose="020B0609020204030204" pitchFamily="49" charset="0"/>
              </a:rPr>
              <a:t>(l), </a:t>
            </a:r>
            <a:r>
              <a:rPr lang="en-CA" sz="1600" dirty="0">
                <a:latin typeface="Consolas" panose="020B0609020204030204" pitchFamily="49" charset="0"/>
              </a:rPr>
              <a:t>correct </a:t>
            </a:r>
            <a:r>
              <a:rPr lang="en-CA" sz="1600" dirty="0" smtClean="0">
                <a:latin typeface="Consolas" panose="020B0609020204030204" pitchFamily="49" charset="0"/>
              </a:rPr>
              <a:t>(c) </a:t>
            </a:r>
            <a:r>
              <a:rPr lang="en-CA" sz="1600" dirty="0">
                <a:latin typeface="Consolas" panose="020B0609020204030204" pitchFamily="49" charset="0"/>
              </a:rPr>
              <a:t>or high </a:t>
            </a:r>
            <a:r>
              <a:rPr lang="en-CA" sz="1600" dirty="0" smtClean="0">
                <a:latin typeface="Consolas" panose="020B0609020204030204" pitchFamily="49" charset="0"/>
              </a:rPr>
              <a:t>(h)?</a:t>
            </a:r>
          </a:p>
          <a:p>
            <a:pPr marL="800100" lvl="2" indent="0">
              <a:buNone/>
            </a:pPr>
            <a:r>
              <a:rPr lang="en-CA" sz="1600" dirty="0" smtClean="0">
                <a:latin typeface="Consolas" panose="020B0609020204030204" pitchFamily="49" charset="0"/>
              </a:rPr>
              <a:t> &gt;&gt;&gt; 1, 49, 24</a:t>
            </a:r>
          </a:p>
          <a:p>
            <a:pPr marL="800100" lvl="2" indent="0">
              <a:buNone/>
            </a:pPr>
            <a:r>
              <a:rPr lang="en-CA" sz="1600" dirty="0" smtClean="0">
                <a:latin typeface="Consolas" panose="020B0609020204030204" pitchFamily="49" charset="0"/>
              </a:rPr>
              <a:t>My guess is 24</a:t>
            </a:r>
          </a:p>
          <a:p>
            <a:pPr marL="800100" lvl="2" indent="0">
              <a:buNone/>
            </a:pPr>
            <a:r>
              <a:rPr lang="en-CA" sz="1600" dirty="0" smtClean="0">
                <a:latin typeface="Consolas" panose="020B0609020204030204" pitchFamily="49" charset="0"/>
              </a:rPr>
              <a:t>Is </a:t>
            </a:r>
            <a:r>
              <a:rPr lang="en-CA" sz="1600" dirty="0">
                <a:latin typeface="Consolas" panose="020B0609020204030204" pitchFamily="49" charset="0"/>
              </a:rPr>
              <a:t>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 &gt;&gt;&gt; 25, 49, 36</a:t>
            </a: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36</a:t>
            </a:r>
          </a:p>
          <a:p>
            <a:pPr marL="800100" lvl="2" indent="0">
              <a:buNone/>
            </a:pPr>
            <a:r>
              <a:rPr lang="en-CA" sz="1600" dirty="0" smtClean="0">
                <a:latin typeface="Consolas" panose="020B0609020204030204" pitchFamily="49" charset="0"/>
              </a:rPr>
              <a:t>Is </a:t>
            </a:r>
            <a:r>
              <a:rPr lang="en-CA" sz="1600" dirty="0">
                <a:latin typeface="Consolas" panose="020B0609020204030204" pitchFamily="49" charset="0"/>
              </a:rPr>
              <a:t>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 &gt;&gt;&gt; 25, 35, 29</a:t>
            </a: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29</a:t>
            </a:r>
          </a:p>
          <a:p>
            <a:pPr marL="800100" lvl="2" indent="0">
              <a:buNone/>
            </a:pPr>
            <a:r>
              <a:rPr lang="en-CA" sz="1600" dirty="0" smtClean="0">
                <a:latin typeface="Consolas" panose="020B0609020204030204" pitchFamily="49" charset="0"/>
              </a:rPr>
              <a:t>Is </a:t>
            </a:r>
            <a:r>
              <a:rPr lang="en-CA" sz="1600" dirty="0">
                <a:latin typeface="Consolas" panose="020B0609020204030204" pitchFamily="49" charset="0"/>
              </a:rPr>
              <a:t>my guess low (l), correct (c) or high (h</a:t>
            </a:r>
            <a:r>
              <a:rPr lang="en-CA" sz="1600" dirty="0" smtClean="0">
                <a:latin typeface="Consolas" panose="020B0609020204030204" pitchFamily="49" charset="0"/>
              </a:rPr>
              <a:t>)?</a:t>
            </a:r>
            <a:endParaRPr lang="en-CA" sz="1600" dirty="0">
              <a:latin typeface="Consolas" panose="020B0609020204030204" pitchFamily="49" charset="0"/>
            </a:endParaRPr>
          </a:p>
          <a:p>
            <a:pPr marL="800100" lvl="2" indent="0">
              <a:buNone/>
            </a:pPr>
            <a:r>
              <a:rPr lang="en-CA" sz="1600" dirty="0">
                <a:latin typeface="Consolas" panose="020B0609020204030204" pitchFamily="49" charset="0"/>
              </a:rPr>
              <a:t> &gt;&gt;&gt; </a:t>
            </a:r>
            <a:r>
              <a:rPr lang="en-CA" sz="1600" dirty="0" smtClean="0">
                <a:latin typeface="Consolas" panose="020B0609020204030204" pitchFamily="49" charset="0"/>
              </a:rPr>
              <a:t>30, </a:t>
            </a:r>
            <a:r>
              <a:rPr lang="en-CA" sz="1600" dirty="0">
                <a:latin typeface="Consolas" panose="020B0609020204030204" pitchFamily="49" charset="0"/>
              </a:rPr>
              <a:t>35, </a:t>
            </a:r>
            <a:r>
              <a:rPr lang="en-CA" sz="1600" dirty="0" smtClean="0">
                <a:latin typeface="Consolas" panose="020B0609020204030204" pitchFamily="49" charset="0"/>
              </a:rPr>
              <a:t>32</a:t>
            </a:r>
            <a:endParaRPr lang="en-CA" sz="1600" dirty="0">
              <a:latin typeface="Consolas" panose="020B0609020204030204" pitchFamily="49" charset="0"/>
            </a:endParaRPr>
          </a:p>
          <a:p>
            <a:pPr marL="800100" lvl="2" indent="0">
              <a:buNone/>
            </a:pPr>
            <a:r>
              <a:rPr lang="en-CA" sz="1600" dirty="0" smtClean="0">
                <a:latin typeface="Consolas" panose="020B0609020204030204" pitchFamily="49" charset="0"/>
              </a:rPr>
              <a:t>My </a:t>
            </a:r>
            <a:r>
              <a:rPr lang="en-CA" sz="1600" dirty="0">
                <a:latin typeface="Consolas" panose="020B0609020204030204" pitchFamily="49" charset="0"/>
              </a:rPr>
              <a:t>guess is </a:t>
            </a:r>
            <a:r>
              <a:rPr lang="en-CA" sz="1600" dirty="0" smtClean="0">
                <a:latin typeface="Consolas" panose="020B0609020204030204" pitchFamily="49" charset="0"/>
              </a:rPr>
              <a:t>32</a:t>
            </a:r>
            <a:endParaRPr lang="en-CA" sz="1600" dirty="0">
              <a:latin typeface="Consolas" panose="020B0609020204030204" pitchFamily="49" charset="0"/>
            </a:endParaRPr>
          </a:p>
        </p:txBody>
      </p:sp>
      <p:sp>
        <p:nvSpPr>
          <p:cNvPr id="4" name="Rectangle 3"/>
          <p:cNvSpPr/>
          <p:nvPr/>
        </p:nvSpPr>
        <p:spPr>
          <a:xfrm>
            <a:off x="6361314" y="2546754"/>
            <a:ext cx="296876" cy="338554"/>
          </a:xfrm>
          <a:prstGeom prst="rect">
            <a:avLst/>
          </a:prstGeom>
        </p:spPr>
        <p:txBody>
          <a:bodyPr wrap="none">
            <a:spAutoFit/>
          </a:bodyPr>
          <a:lstStyle/>
          <a:p>
            <a:r>
              <a:rPr lang="en-CA" sz="1600" dirty="0">
                <a:latin typeface="Consolas" panose="020B0609020204030204" pitchFamily="49" charset="0"/>
              </a:rPr>
              <a:t>h</a:t>
            </a:r>
            <a:endParaRPr lang="en-CA" sz="1600" dirty="0"/>
          </a:p>
        </p:txBody>
      </p:sp>
      <p:sp>
        <p:nvSpPr>
          <p:cNvPr id="6" name="Rectangle 5"/>
          <p:cNvSpPr/>
          <p:nvPr/>
        </p:nvSpPr>
        <p:spPr>
          <a:xfrm>
            <a:off x="6361314" y="4285832"/>
            <a:ext cx="296876" cy="338554"/>
          </a:xfrm>
          <a:prstGeom prst="rect">
            <a:avLst/>
          </a:prstGeom>
        </p:spPr>
        <p:txBody>
          <a:bodyPr wrap="none">
            <a:spAutoFit/>
          </a:bodyPr>
          <a:lstStyle/>
          <a:p>
            <a:r>
              <a:rPr lang="en-CA" sz="1600" dirty="0">
                <a:latin typeface="Consolas" panose="020B0609020204030204" pitchFamily="49" charset="0"/>
              </a:rPr>
              <a:t>h</a:t>
            </a:r>
            <a:endParaRPr lang="en-CA" sz="1600" dirty="0"/>
          </a:p>
        </p:txBody>
      </p:sp>
      <p:sp>
        <p:nvSpPr>
          <p:cNvPr id="7" name="Rectangle 6"/>
          <p:cNvSpPr/>
          <p:nvPr/>
        </p:nvSpPr>
        <p:spPr>
          <a:xfrm>
            <a:off x="6361314" y="3450486"/>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sp>
        <p:nvSpPr>
          <p:cNvPr id="8" name="Rectangle 7"/>
          <p:cNvSpPr/>
          <p:nvPr/>
        </p:nvSpPr>
        <p:spPr>
          <a:xfrm>
            <a:off x="6361314" y="5178678"/>
            <a:ext cx="296876" cy="338554"/>
          </a:xfrm>
          <a:prstGeom prst="rect">
            <a:avLst/>
          </a:prstGeom>
        </p:spPr>
        <p:txBody>
          <a:bodyPr wrap="none">
            <a:spAutoFit/>
          </a:bodyPr>
          <a:lstStyle/>
          <a:p>
            <a:r>
              <a:rPr lang="en-CA" sz="1600" dirty="0" smtClean="0">
                <a:latin typeface="Consolas" panose="020B0609020204030204" pitchFamily="49" charset="0"/>
              </a:rPr>
              <a:t>l</a:t>
            </a:r>
            <a:endParaRPr lang="en-CA" sz="1600" dirty="0"/>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42129657"/>
      </p:ext>
    </p:extLst>
  </p:cSld>
  <p:clrMapOvr>
    <a:masterClrMapping/>
  </p:clrMapOvr>
  <mc:AlternateContent xmlns:mc="http://schemas.openxmlformats.org/markup-compatibility/2006">
    <mc:Choice xmlns:p14="http://schemas.microsoft.com/office/powerpoint/2010/main" Requires="p14">
      <p:transition spd="slow" p14:dur="2000" advTm="71169"/>
    </mc:Choice>
    <mc:Fallback>
      <p:transition spd="slow" advTm="71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1" fill="hold" display="0">
                  <p:stCondLst>
                    <p:cond delay="indefinite"/>
                  </p:stCondLst>
                  <p:endCondLst>
                    <p:cond evt="onStopAudio" delay="0">
                      <p:tgtEl>
                        <p:sldTgt/>
                      </p:tgtEl>
                    </p:cond>
                  </p:endCondLst>
                </p:cTn>
                <p:tgtEl>
                  <p:spTgt spid="15"/>
                </p:tgtEl>
              </p:cMediaNode>
            </p:audio>
          </p:childTnLst>
        </p:cTn>
      </p:par>
    </p:tnLst>
    <p:bldLst>
      <p:bldP spid="4" grpId="0"/>
      <p:bldP spid="6"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1.4|6.1|5.3"/>
</p:tagLst>
</file>

<file path=ppt/tags/tag10.xml><?xml version="1.0" encoding="utf-8"?>
<p:tagLst xmlns:a="http://schemas.openxmlformats.org/drawingml/2006/main" xmlns:r="http://schemas.openxmlformats.org/officeDocument/2006/relationships" xmlns:p="http://schemas.openxmlformats.org/presentationml/2006/main">
  <p:tag name="TIMING" val="|5.3|5.3|16.7|17.5|8.3"/>
</p:tagLst>
</file>

<file path=ppt/tags/tag2.xml><?xml version="1.0" encoding="utf-8"?>
<p:tagLst xmlns:a="http://schemas.openxmlformats.org/drawingml/2006/main" xmlns:r="http://schemas.openxmlformats.org/officeDocument/2006/relationships" xmlns:p="http://schemas.openxmlformats.org/presentationml/2006/main">
  <p:tag name="TIMING" val="|13.7|7.8|20.1"/>
</p:tagLst>
</file>

<file path=ppt/tags/tag3.xml><?xml version="1.0" encoding="utf-8"?>
<p:tagLst xmlns:a="http://schemas.openxmlformats.org/drawingml/2006/main" xmlns:r="http://schemas.openxmlformats.org/officeDocument/2006/relationships" xmlns:p="http://schemas.openxmlformats.org/presentationml/2006/main">
  <p:tag name="TIMING" val="|13.7|7.8|20.1"/>
</p:tagLst>
</file>

<file path=ppt/tags/tag4.xml><?xml version="1.0" encoding="utf-8"?>
<p:tagLst xmlns:a="http://schemas.openxmlformats.org/drawingml/2006/main" xmlns:r="http://schemas.openxmlformats.org/officeDocument/2006/relationships" xmlns:p="http://schemas.openxmlformats.org/presentationml/2006/main">
  <p:tag name="TIMING" val="|7.1|6.3|2.6|3.6|0.8|3.7|1.4|2.4|1.4|2|1|1.6|0.5|2.4|0.7"/>
</p:tagLst>
</file>

<file path=ppt/tags/tag5.xml><?xml version="1.0" encoding="utf-8"?>
<p:tagLst xmlns:a="http://schemas.openxmlformats.org/drawingml/2006/main" xmlns:r="http://schemas.openxmlformats.org/officeDocument/2006/relationships" xmlns:p="http://schemas.openxmlformats.org/presentationml/2006/main">
  <p:tag name="TIMING" val="|13.7|7.8|20.1"/>
</p:tagLst>
</file>

<file path=ppt/tags/tag6.xml><?xml version="1.0" encoding="utf-8"?>
<p:tagLst xmlns:a="http://schemas.openxmlformats.org/drawingml/2006/main" xmlns:r="http://schemas.openxmlformats.org/officeDocument/2006/relationships" xmlns:p="http://schemas.openxmlformats.org/presentationml/2006/main">
  <p:tag name="TIMING" val="|11|9.5|0.9|2.5|0.9|4.7|0.4|31.8|2.7"/>
</p:tagLst>
</file>

<file path=ppt/tags/tag7.xml><?xml version="1.0" encoding="utf-8"?>
<p:tagLst xmlns:a="http://schemas.openxmlformats.org/drawingml/2006/main" xmlns:r="http://schemas.openxmlformats.org/officeDocument/2006/relationships" xmlns:p="http://schemas.openxmlformats.org/presentationml/2006/main">
  <p:tag name="TIMING" val="|6.5|1.2|13.3|0.6|8.7|1"/>
</p:tagLst>
</file>

<file path=ppt/tags/tag8.xml><?xml version="1.0" encoding="utf-8"?>
<p:tagLst xmlns:a="http://schemas.openxmlformats.org/drawingml/2006/main" xmlns:r="http://schemas.openxmlformats.org/officeDocument/2006/relationships" xmlns:p="http://schemas.openxmlformats.org/presentationml/2006/main">
  <p:tag name="TIMING" val="|12.6|37.6"/>
</p:tagLst>
</file>

<file path=ppt/tags/tag9.xml><?xml version="1.0" encoding="utf-8"?>
<p:tagLst xmlns:a="http://schemas.openxmlformats.org/drawingml/2006/main" xmlns:r="http://schemas.openxmlformats.org/officeDocument/2006/relationships" xmlns:p="http://schemas.openxmlformats.org/presentationml/2006/main">
  <p:tag name="TIMING" val="|8.1|6.7|10.1|9.4|10.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98621</TotalTime>
  <Words>1128</Words>
  <Application>Microsoft Office PowerPoint</Application>
  <PresentationFormat>On-screen Show (4:3)</PresentationFormat>
  <Paragraphs>173</Paragraphs>
  <Slides>18</Slides>
  <Notes>0</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Custom Design</vt:lpstr>
      <vt:lpstr>Logging execution</vt:lpstr>
      <vt:lpstr>Outline</vt:lpstr>
      <vt:lpstr>Outline</vt:lpstr>
      <vt:lpstr>Purpose of logging</vt:lpstr>
      <vt:lpstr>Logging with high-low</vt:lpstr>
      <vt:lpstr>Logging with high-low</vt:lpstr>
      <vt:lpstr>Logging with high-low</vt:lpstr>
      <vt:lpstr>Logging with high-low</vt:lpstr>
      <vt:lpstr>Logging with high-low</vt:lpstr>
      <vt:lpstr>Logging with high-low</vt:lpstr>
      <vt:lpstr>Logging with high-low</vt:lpstr>
      <vt:lpstr>Purpose of logging</vt:lpstr>
      <vt:lpstr>Purpose of logging</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1675</cp:revision>
  <dcterms:created xsi:type="dcterms:W3CDTF">2009-09-11T23:00:44Z</dcterms:created>
  <dcterms:modified xsi:type="dcterms:W3CDTF">2020-07-23T18:21:43Z</dcterms:modified>
</cp:coreProperties>
</file>